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2" r:id="rId6"/>
    <p:sldId id="273" r:id="rId7"/>
    <p:sldId id="262" r:id="rId8"/>
    <p:sldId id="263" r:id="rId9"/>
    <p:sldId id="276" r:id="rId10"/>
    <p:sldId id="265" r:id="rId11"/>
    <p:sldId id="274" r:id="rId12"/>
    <p:sldId id="267" r:id="rId13"/>
    <p:sldId id="268" r:id="rId14"/>
    <p:sldId id="269" r:id="rId15"/>
    <p:sldId id="275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jehV7u1u1gMU8dW3UrPs3j0LrD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C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048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2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6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22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03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CEE392-C82F-4094-96CD-E66E1242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828" y="2757749"/>
            <a:ext cx="3534341" cy="134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3277" y="6425635"/>
            <a:ext cx="18002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29872A-7F35-4A52-914B-D790BE7ED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49" y="4593400"/>
            <a:ext cx="298451" cy="88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ECE1BB-C7C9-4D44-BEAC-8CB2AA35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9" name="Google Shape;159;p10"/>
          <p:cNvSpPr txBox="1"/>
          <p:nvPr/>
        </p:nvSpPr>
        <p:spPr>
          <a:xfrm>
            <a:off x="381739" y="277549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核心路徑圖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3159" y="340409"/>
            <a:ext cx="5065682" cy="617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97D962-4AF1-4654-B782-C9F9C764C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67;p11" descr="smartphone screenshots illustration">
            <a:extLst>
              <a:ext uri="{FF2B5EF4-FFF2-40B4-BE49-F238E27FC236}">
                <a16:creationId xmlns:a16="http://schemas.microsoft.com/office/drawing/2014/main" id="{A291E4FE-5381-4DFE-B3F3-FF61B2A9D1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E894E8-3192-4D55-A47D-CC3A03A7E1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8039"/>
            </a:srgbClr>
          </a:solidFill>
          <a:ln>
            <a:solidFill>
              <a:srgbClr val="000000">
                <a:alpha val="78824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699B76-04C4-487D-9381-A07BD729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D2CA12-8ECA-43E6-9E56-D610E8C9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770" y="3687049"/>
            <a:ext cx="271433" cy="97549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892009-5773-417F-8CB9-24035F0E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1763398"/>
            <a:ext cx="4132626" cy="605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E2BCA0-E876-4491-A74A-CBE1E31A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5896024"/>
            <a:ext cx="4132626" cy="605830"/>
          </a:xfrm>
          <a:prstGeom prst="rect">
            <a:avLst/>
          </a:prstGeom>
        </p:spPr>
      </p:pic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88FE0B76-9182-4B90-A5E1-8AFD03EF645D}"/>
              </a:ext>
            </a:extLst>
          </p:cNvPr>
          <p:cNvSpPr txBox="1">
            <a:spLocks/>
          </p:cNvSpPr>
          <p:nvPr/>
        </p:nvSpPr>
        <p:spPr>
          <a:xfrm>
            <a:off x="4513967" y="2665482"/>
            <a:ext cx="2286803" cy="179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200"/>
              <a:buFont typeface="Arial"/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網站規劃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33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3076EDD-1615-4503-B0EC-CDA73312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0493" y="1413149"/>
            <a:ext cx="3564581" cy="373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5851452" y="2741632"/>
            <a:ext cx="5032147" cy="137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「嘶給」取自Skate諧音，也同日文スゲ─厲害的意思。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以粗曠的筆劃營造出滑板人自由奔放的個性，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並以＂質子紫＂將日文スゲ與中文字體做結合營造出趣味感，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不流於其他滑板品牌強烈美式噴漆風格，</a:t>
            </a:r>
            <a:endParaRPr sz="1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營造清新俐落的休閒日式街頭風。</a:t>
            </a:r>
            <a:endParaRPr sz="1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B34FB0-33B2-4588-92C6-53D112A49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AA8D39B-82F2-4494-9C4C-AB34BD81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6862" y="1169106"/>
            <a:ext cx="35718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/>
        </p:nvSpPr>
        <p:spPr>
          <a:xfrm>
            <a:off x="1469207" y="4314159"/>
            <a:ext cx="6468437" cy="137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質子紫及幽浮綠：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強烈挑動思緒的鮮豔色調，傳達獨創性、創造力及前瞻性思維。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大膽的用色，展現出滑板人狂放不羈又特別的獨特性。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兩種顏色交互搭配下取得了完美的平衡，創造出最獨特、有生氣又前衛的設計。</a:t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862" y="2497108"/>
            <a:ext cx="34575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78425" y="2739995"/>
            <a:ext cx="27527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72433" y="2748053"/>
            <a:ext cx="11811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 txBox="1"/>
          <p:nvPr/>
        </p:nvSpPr>
        <p:spPr>
          <a:xfrm>
            <a:off x="1469207" y="3876499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顏色</a:t>
            </a:r>
            <a:endParaRPr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00C505-299F-4422-A6E8-B801ABDB8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D212C3-EBD9-44F8-A528-017EE64F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410983" y="-2041155"/>
            <a:ext cx="3546170" cy="109403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381739" y="277549"/>
            <a:ext cx="2027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Map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364FB1-56CF-4037-BB63-0D583F0FA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05;p22" descr="man wearing white T-shirt using skateboard">
            <a:extLst>
              <a:ext uri="{FF2B5EF4-FFF2-40B4-BE49-F238E27FC236}">
                <a16:creationId xmlns:a16="http://schemas.microsoft.com/office/drawing/2014/main" id="{BAE24228-9A58-41EF-B922-8FD46A05D8B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4898" t="2918" b="22069"/>
          <a:stretch/>
        </p:blipFill>
        <p:spPr>
          <a:xfrm>
            <a:off x="0" y="-1"/>
            <a:ext cx="11586170" cy="681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699B76-04C4-487D-9381-A07BD729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D2CA12-8ECA-43E6-9E56-D610E8C9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768" y="4083851"/>
            <a:ext cx="271433" cy="97549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892009-5773-417F-8CB9-24035F0E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1763398"/>
            <a:ext cx="4132626" cy="605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E2BCA0-E876-4491-A74A-CBE1E31A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5896024"/>
            <a:ext cx="4132626" cy="605830"/>
          </a:xfrm>
          <a:prstGeom prst="rect">
            <a:avLst/>
          </a:prstGeom>
        </p:spPr>
      </p:pic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88FE0B76-9182-4B90-A5E1-8AFD03EF645D}"/>
              </a:ext>
            </a:extLst>
          </p:cNvPr>
          <p:cNvSpPr txBox="1">
            <a:spLocks/>
          </p:cNvSpPr>
          <p:nvPr/>
        </p:nvSpPr>
        <p:spPr>
          <a:xfrm>
            <a:off x="6912596" y="2665482"/>
            <a:ext cx="2286803" cy="179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200"/>
              <a:buFont typeface="Arial"/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網站</a:t>
            </a:r>
            <a:r>
              <a:rPr lang="en-US" altLang="zh-TW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998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5D94EC3-02C5-4504-82D8-64129F78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1" name="Google Shape;211;p23"/>
          <p:cNvSpPr txBox="1"/>
          <p:nvPr/>
        </p:nvSpPr>
        <p:spPr>
          <a:xfrm>
            <a:off x="381739" y="277549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團隊分工介紹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4341" y="1624844"/>
            <a:ext cx="4857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341" y="3728669"/>
            <a:ext cx="4857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6925" y="3575807"/>
            <a:ext cx="48672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6925" y="1624843"/>
            <a:ext cx="42672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C56ACC-4C65-4CC2-A910-341C07263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man riding on skateboard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1" t="31661" r="51596"/>
          <a:stretch/>
        </p:blipFill>
        <p:spPr>
          <a:xfrm flipH="1">
            <a:off x="9001123" y="46053"/>
            <a:ext cx="3190875" cy="681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A6F532-1359-4FFD-9F28-65E2CC1C9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00112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9196EC-F33E-4F5E-A08B-F381935CB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02" y="2080094"/>
            <a:ext cx="480393" cy="97549"/>
          </a:xfrm>
          <a:prstGeom prst="rect">
            <a:avLst/>
          </a:prstGeom>
          <a:noFill/>
        </p:spPr>
      </p:pic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1340998" y="1392210"/>
            <a:ext cx="17070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dirty="0">
                <a:latin typeface="Arial"/>
                <a:ea typeface="Arial"/>
                <a:cs typeface="Arial"/>
                <a:sym typeface="Arial"/>
              </a:rPr>
              <a:t>CONCEPT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1340998" y="2852710"/>
            <a:ext cx="2122283" cy="180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品牌介紹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使用者分析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網站規劃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網站DEMO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團隊分工介紹</a:t>
            </a:r>
            <a:endParaRPr dirty="0"/>
          </a:p>
        </p:txBody>
      </p:sp>
      <p:cxnSp>
        <p:nvCxnSpPr>
          <p:cNvPr id="95" name="Google Shape;95;p2"/>
          <p:cNvCxnSpPr/>
          <p:nvPr/>
        </p:nvCxnSpPr>
        <p:spPr>
          <a:xfrm>
            <a:off x="0" y="2263806"/>
            <a:ext cx="27027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EAEA5698-3512-48A9-BFA3-6CB1034DF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20027EB-293B-4852-A19D-2E91A50FA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7336" y="2080094"/>
            <a:ext cx="298451" cy="885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 descr="person near pink and black skateboard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5841" b="9317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096000" y="2641306"/>
            <a:ext cx="1861578" cy="179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品牌</a:t>
            </a:r>
            <a:br>
              <a:rPr lang="en-US" altLang="zh-TW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介紹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699B76-04C4-487D-9381-A07BD729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D2CA12-8ECA-43E6-9E56-D610E8C9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105" y="4192239"/>
            <a:ext cx="271433" cy="97549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892009-5773-417F-8CB9-24035F0E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1763398"/>
            <a:ext cx="4132626" cy="605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E2BCA0-E876-4491-A74A-CBE1E31A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5896024"/>
            <a:ext cx="4132626" cy="6058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 descr="three assorted color skateboard decks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" r="29981" b="9930"/>
          <a:stretch/>
        </p:blipFill>
        <p:spPr>
          <a:xfrm>
            <a:off x="8632894" y="0"/>
            <a:ext cx="35591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F04C8C-2849-43C2-925E-6D44D7F31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001125" cy="6858000"/>
          </a:xfrm>
          <a:prstGeom prst="rect">
            <a:avLst/>
          </a:prstGeom>
        </p:spPr>
      </p:pic>
      <p:sp>
        <p:nvSpPr>
          <p:cNvPr id="107" name="Google Shape;107;p4"/>
          <p:cNvSpPr txBox="1"/>
          <p:nvPr/>
        </p:nvSpPr>
        <p:spPr>
          <a:xfrm>
            <a:off x="1440946" y="1836418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品牌簡介</a:t>
            </a:r>
            <a:endParaRPr sz="20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440957" y="2571557"/>
            <a:ext cx="660148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我們是一間販賣滑板相關產品的網路商城，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致力於提供所有玩家最優良且齊全的滑板商品。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品牌名稱「嘶給」取自Skate諧音，也同日文スゲ─厲害的意思。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「嘶給」販售品質優良且種類齊全的滑板商品，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並提供初學者詳細、清楚的入門指南，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不管是第一次想接觸滑板的新手或是想要替自己的裝備升級的老手，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都可以在商城內找到他們需要的商品。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商城內亦有特別的ＤIY配板功能，可讓使用者隨心所欲搭配出屬於自己的獨特滑板</a:t>
            </a:r>
            <a:endParaRPr sz="1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A8A9577-3B24-4AB4-A84E-E7A379E61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447336" y="5808857"/>
            <a:ext cx="298451" cy="8857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8D53F5-36D0-41B2-9EAB-748948C9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2" y="2080094"/>
            <a:ext cx="480393" cy="97549"/>
          </a:xfrm>
          <a:prstGeom prst="rect">
            <a:avLst/>
          </a:prstGeom>
          <a:noFill/>
        </p:spPr>
      </p:pic>
      <p:cxnSp>
        <p:nvCxnSpPr>
          <p:cNvPr id="12" name="Google Shape;95;p2">
            <a:extLst>
              <a:ext uri="{FF2B5EF4-FFF2-40B4-BE49-F238E27FC236}">
                <a16:creationId xmlns:a16="http://schemas.microsoft.com/office/drawing/2014/main" id="{03481B2E-43CD-4CA4-A8A0-0F217306799C}"/>
              </a:ext>
            </a:extLst>
          </p:cNvPr>
          <p:cNvCxnSpPr/>
          <p:nvPr/>
        </p:nvCxnSpPr>
        <p:spPr>
          <a:xfrm>
            <a:off x="0" y="2263806"/>
            <a:ext cx="27027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EFBA6C2-0D8E-40A2-87BF-CCE3B77E7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19;p5" descr="three person pointing the silver laptop computer">
            <a:extLst>
              <a:ext uri="{FF2B5EF4-FFF2-40B4-BE49-F238E27FC236}">
                <a16:creationId xmlns:a16="http://schemas.microsoft.com/office/drawing/2014/main" id="{7D3A4F55-5A9E-4226-89D3-F4BF9D1B132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 rot="16200000">
            <a:off x="6462844" y="1144456"/>
            <a:ext cx="6873613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F04C8C-2849-43C2-925E-6D44D7F31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001125" cy="6858000"/>
          </a:xfrm>
          <a:prstGeom prst="rect">
            <a:avLst/>
          </a:prstGeom>
        </p:spPr>
      </p:pic>
      <p:sp>
        <p:nvSpPr>
          <p:cNvPr id="107" name="Google Shape;107;p4"/>
          <p:cNvSpPr txBox="1"/>
          <p:nvPr/>
        </p:nvSpPr>
        <p:spPr>
          <a:xfrm>
            <a:off x="1440946" y="1836418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rgbClr val="333333"/>
                </a:solidFill>
              </a:rPr>
              <a:t>動機與目的</a:t>
            </a:r>
          </a:p>
        </p:txBody>
      </p:sp>
      <p:sp>
        <p:nvSpPr>
          <p:cNvPr id="108" name="Google Shape;108;p4"/>
          <p:cNvSpPr txBox="1"/>
          <p:nvPr/>
        </p:nvSpPr>
        <p:spPr>
          <a:xfrm>
            <a:off x="1440957" y="2571557"/>
            <a:ext cx="6601487" cy="297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dirty="0">
                <a:solidFill>
                  <a:srgbClr val="666666"/>
                </a:solidFill>
              </a:rPr>
              <a:t>目前台灣的滑板商店主要以實體線下通路為主，</a:t>
            </a:r>
            <a:endParaRPr lang="zh-TW" altLang="en-US" dirty="0"/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但</a:t>
            </a:r>
            <a:r>
              <a:rPr lang="en-US" altLang="zh-TW" dirty="0">
                <a:solidFill>
                  <a:srgbClr val="666666"/>
                </a:solidFill>
              </a:rPr>
              <a:t>2019</a:t>
            </a:r>
            <a:r>
              <a:rPr lang="zh-TW" altLang="en-US" dirty="0">
                <a:solidFill>
                  <a:srgbClr val="666666"/>
                </a:solidFill>
              </a:rPr>
              <a:t>年的最新網路報告指出，有 </a:t>
            </a:r>
            <a:r>
              <a:rPr lang="en-US" altLang="zh-TW" dirty="0">
                <a:solidFill>
                  <a:srgbClr val="666666"/>
                </a:solidFill>
              </a:rPr>
              <a:t>65.2%</a:t>
            </a:r>
            <a:r>
              <a:rPr lang="zh-TW" altLang="en-US" dirty="0">
                <a:solidFill>
                  <a:srgbClr val="666666"/>
                </a:solidFill>
              </a:rPr>
              <a:t>的使用者會透過網路買東西，</a:t>
            </a:r>
            <a:endParaRPr lang="zh-TW" altLang="en-US" dirty="0"/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其中 </a:t>
            </a:r>
            <a:r>
              <a:rPr lang="en-US" altLang="zh-TW" dirty="0">
                <a:solidFill>
                  <a:srgbClr val="666666"/>
                </a:solidFill>
              </a:rPr>
              <a:t>20~44 </a:t>
            </a:r>
            <a:r>
              <a:rPr lang="zh-TW" altLang="en-US" dirty="0">
                <a:solidFill>
                  <a:srgbClr val="666666"/>
                </a:solidFill>
              </a:rPr>
              <a:t>歲族群網購頻率又高於整體平均。</a:t>
            </a:r>
          </a:p>
          <a:p>
            <a:pPr lvl="0">
              <a:spcBef>
                <a:spcPts val="400"/>
              </a:spcBef>
            </a:pPr>
            <a:endParaRPr lang="zh-TW" altLang="en-US" dirty="0">
              <a:solidFill>
                <a:srgbClr val="666666"/>
              </a:solidFill>
            </a:endParaRPr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線上購物正是趨勢，因此嘶給抓準這塊機會來建立網路購物平台。</a:t>
            </a:r>
            <a:endParaRPr lang="zh-TW" altLang="en-US" dirty="0"/>
          </a:p>
          <a:p>
            <a:pPr lvl="0">
              <a:spcBef>
                <a:spcPts val="400"/>
              </a:spcBef>
            </a:pPr>
            <a:endParaRPr lang="zh-TW" altLang="en-US" dirty="0">
              <a:solidFill>
                <a:srgbClr val="666666"/>
              </a:solidFill>
            </a:endParaRPr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另外，滑板初學者常常會搞不清楚該怎麼挑選或是該怎麼入門，</a:t>
            </a:r>
            <a:endParaRPr lang="zh-TW" altLang="en-US" dirty="0"/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為此，我們提供新手教學專區，</a:t>
            </a:r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讓滑板初學者能沒有任何壓力並循序漸進地學滑板。</a:t>
            </a:r>
            <a:endParaRPr lang="zh-TW" altLang="en-US" dirty="0"/>
          </a:p>
          <a:p>
            <a:pPr lvl="0">
              <a:spcBef>
                <a:spcPts val="400"/>
              </a:spcBef>
            </a:pPr>
            <a:endParaRPr lang="zh-TW" altLang="en-US" dirty="0">
              <a:solidFill>
                <a:srgbClr val="666666"/>
              </a:solidFill>
            </a:endParaRPr>
          </a:p>
          <a:p>
            <a:pPr lvl="0">
              <a:spcBef>
                <a:spcPts val="400"/>
              </a:spcBef>
            </a:pPr>
            <a:r>
              <a:rPr lang="zh-TW" altLang="en-US" dirty="0">
                <a:solidFill>
                  <a:srgbClr val="666666"/>
                </a:solidFill>
              </a:rPr>
              <a:t>並透過線上</a:t>
            </a:r>
            <a:r>
              <a:rPr lang="en-US" altLang="zh-TW" dirty="0">
                <a:solidFill>
                  <a:srgbClr val="666666"/>
                </a:solidFill>
              </a:rPr>
              <a:t>DIY</a:t>
            </a:r>
            <a:r>
              <a:rPr lang="zh-TW" altLang="en-US" dirty="0">
                <a:solidFill>
                  <a:srgbClr val="666666"/>
                </a:solidFill>
              </a:rPr>
              <a:t>搭配滑板補足網路商城無法看到實體商品的缺點！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A8A9577-3B24-4AB4-A84E-E7A379E61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447336" y="5808857"/>
            <a:ext cx="298451" cy="8857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8D53F5-36D0-41B2-9EAB-748948C9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2" y="2080094"/>
            <a:ext cx="480393" cy="97549"/>
          </a:xfrm>
          <a:prstGeom prst="rect">
            <a:avLst/>
          </a:prstGeom>
          <a:noFill/>
        </p:spPr>
      </p:pic>
      <p:cxnSp>
        <p:nvCxnSpPr>
          <p:cNvPr id="12" name="Google Shape;95;p2">
            <a:extLst>
              <a:ext uri="{FF2B5EF4-FFF2-40B4-BE49-F238E27FC236}">
                <a16:creationId xmlns:a16="http://schemas.microsoft.com/office/drawing/2014/main" id="{03481B2E-43CD-4CA4-A8A0-0F217306799C}"/>
              </a:ext>
            </a:extLst>
          </p:cNvPr>
          <p:cNvCxnSpPr/>
          <p:nvPr/>
        </p:nvCxnSpPr>
        <p:spPr>
          <a:xfrm>
            <a:off x="0" y="2263806"/>
            <a:ext cx="27027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EFBA6C2-0D8E-40A2-87BF-CCE3B77E7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098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C48CC9-11FC-42AA-807B-DC9442D02C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Google Shape;126;p6">
            <a:extLst>
              <a:ext uri="{FF2B5EF4-FFF2-40B4-BE49-F238E27FC236}">
                <a16:creationId xmlns:a16="http://schemas.microsoft.com/office/drawing/2014/main" id="{1F04481A-017A-4DD8-BFB2-DD6AC403030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04119" y="-265819"/>
            <a:ext cx="10312327" cy="7389637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699B76-04C4-487D-9381-A07BD729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6053"/>
            <a:ext cx="1286933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D2CA12-8ECA-43E6-9E56-D610E8C9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435" y="3666777"/>
            <a:ext cx="271433" cy="97549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892009-5773-417F-8CB9-24035F0E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1763398"/>
            <a:ext cx="4132626" cy="605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E2BCA0-E876-4491-A74A-CBE1E31A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22772" y="5896024"/>
            <a:ext cx="4132626" cy="605830"/>
          </a:xfrm>
          <a:prstGeom prst="rect">
            <a:avLst/>
          </a:prstGeom>
        </p:spPr>
      </p:pic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641DF11A-EE86-4EB7-BC67-E16EE667A63B}"/>
              </a:ext>
            </a:extLst>
          </p:cNvPr>
          <p:cNvSpPr txBox="1">
            <a:spLocks/>
          </p:cNvSpPr>
          <p:nvPr/>
        </p:nvSpPr>
        <p:spPr>
          <a:xfrm>
            <a:off x="1296233" y="2237733"/>
            <a:ext cx="1861578" cy="179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3200"/>
              <a:buFont typeface="Arial"/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使用者分析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28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CB42E1E-0AFF-4208-8CB2-7E9063F5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931066" y="1058863"/>
            <a:ext cx="6635490" cy="274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7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30000" contrast="100000"/>
                    </a14:imgEffect>
                  </a14:imgLayer>
                </a14:imgProps>
              </a:ext>
            </a:extLst>
          </a:blip>
          <a:srcRect r="70073"/>
          <a:stretch/>
        </p:blipFill>
        <p:spPr>
          <a:xfrm>
            <a:off x="2931066" y="3759231"/>
            <a:ext cx="2111450" cy="24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381739" y="277549"/>
            <a:ext cx="19849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Persona人物誌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3812E2-9D96-446B-A69A-2CDA8A977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E1286A31-5CA5-4437-9825-0F70687F31BC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l="29927"/>
          <a:stretch/>
        </p:blipFill>
        <p:spPr>
          <a:xfrm>
            <a:off x="5042516" y="3759230"/>
            <a:ext cx="4943835" cy="245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D72ABD-215C-408C-A48A-4C66F27A3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1" name="Google Shape;141;p8"/>
          <p:cNvSpPr txBox="1"/>
          <p:nvPr/>
        </p:nvSpPr>
        <p:spPr>
          <a:xfrm>
            <a:off x="5028239" y="2639373"/>
            <a:ext cx="5899604" cy="271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看：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看到社群軟體上他人分享滑板相關影片、照片，覺得很酷很有趣，因此也想接觸</a:t>
            </a:r>
            <a:endParaRPr dirty="0"/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想：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該購買哪種功能的滑板/該怎麼挑選滑板/該怎麼開始</a:t>
            </a:r>
            <a:endParaRPr dirty="0"/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聽：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聽到有在玩滑板的人說，這間店的滑板品質不錯，對初學者友善還提供教學</a:t>
            </a:r>
            <a:endParaRPr dirty="0"/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說/做：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上網查詢相關資訊並詢問身旁有在玩的朋友</a:t>
            </a:r>
            <a:endParaRPr dirty="0"/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痛點：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網路上資訊太雜亂，不知道如何下手</a:t>
            </a:r>
            <a:endParaRPr dirty="0"/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743CF5"/>
                </a:solidFill>
                <a:latin typeface="Arial"/>
                <a:ea typeface="Arial"/>
                <a:cs typeface="Arial"/>
                <a:sym typeface="Arial"/>
              </a:rPr>
              <a:t>想獲得什麼：</a:t>
            </a:r>
            <a:r>
              <a:rPr lang="zh-TW" sz="14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了解如何挑選購買及如何開始玩滑板</a:t>
            </a:r>
            <a:endParaRPr dirty="0"/>
          </a:p>
        </p:txBody>
      </p:sp>
      <p:sp>
        <p:nvSpPr>
          <p:cNvPr id="142" name="Google Shape;142;p8"/>
          <p:cNvSpPr txBox="1"/>
          <p:nvPr/>
        </p:nvSpPr>
        <p:spPr>
          <a:xfrm>
            <a:off x="5028239" y="1806518"/>
            <a:ext cx="2135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使用者A (滑板初學者)</a:t>
            </a: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381739" y="277549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同理心地圖</a:t>
            </a:r>
            <a:endParaRPr/>
          </a:p>
        </p:txBody>
      </p:sp>
      <p:pic>
        <p:nvPicPr>
          <p:cNvPr id="8" name="Google Shape;132;p7">
            <a:extLst>
              <a:ext uri="{FF2B5EF4-FFF2-40B4-BE49-F238E27FC236}">
                <a16:creationId xmlns:a16="http://schemas.microsoft.com/office/drawing/2014/main" id="{ADB8E78C-17C3-407C-BA47-E55CECF4B5E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67817"/>
          <a:stretch/>
        </p:blipFill>
        <p:spPr>
          <a:xfrm>
            <a:off x="-85793" y="1348930"/>
            <a:ext cx="5199825" cy="669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C0AB52-EC25-4D2C-B10F-FC5894023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846" y="2047523"/>
            <a:ext cx="480393" cy="97549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FDA703-FAAE-4FAD-A8AF-1F9C36D48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D72ABD-215C-408C-A48A-4C66F27A3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1" name="Google Shape;141;p8"/>
          <p:cNvSpPr txBox="1"/>
          <p:nvPr/>
        </p:nvSpPr>
        <p:spPr>
          <a:xfrm>
            <a:off x="5028239" y="2639373"/>
            <a:ext cx="5899604" cy="22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dirty="0">
                <a:solidFill>
                  <a:srgbClr val="743CF5"/>
                </a:solidFill>
              </a:rPr>
              <a:t>看：</a:t>
            </a:r>
            <a:r>
              <a:rPr lang="zh-TW" altLang="en-US" dirty="0">
                <a:solidFill>
                  <a:srgbClr val="666666"/>
                </a:solidFill>
              </a:rPr>
              <a:t>看到常用的品牌推出新的零件或是其他滑板手使用的厲害零件</a:t>
            </a:r>
            <a:endParaRPr lang="zh-TW" altLang="en-US" dirty="0"/>
          </a:p>
          <a:p>
            <a:pPr lvl="0">
              <a:spcBef>
                <a:spcPts val="1400"/>
              </a:spcBef>
            </a:pPr>
            <a:r>
              <a:rPr lang="zh-TW" altLang="en-US" dirty="0">
                <a:solidFill>
                  <a:srgbClr val="743CF5"/>
                </a:solidFill>
              </a:rPr>
              <a:t>想：</a:t>
            </a:r>
            <a:r>
              <a:rPr lang="zh-TW" altLang="en-US" dirty="0">
                <a:solidFill>
                  <a:srgbClr val="666666"/>
                </a:solidFill>
              </a:rPr>
              <a:t>想要購買來試用看看並升級自己的裝備</a:t>
            </a:r>
            <a:endParaRPr lang="zh-TW" altLang="en-US" dirty="0"/>
          </a:p>
          <a:p>
            <a:pPr lvl="0">
              <a:spcBef>
                <a:spcPts val="1400"/>
              </a:spcBef>
            </a:pPr>
            <a:r>
              <a:rPr lang="zh-TW" altLang="en-US" dirty="0">
                <a:solidFill>
                  <a:srgbClr val="743CF5"/>
                </a:solidFill>
              </a:rPr>
              <a:t>聽：</a:t>
            </a:r>
            <a:r>
              <a:rPr lang="zh-TW" altLang="en-US" dirty="0">
                <a:solidFill>
                  <a:srgbClr val="666666"/>
                </a:solidFill>
              </a:rPr>
              <a:t>聽到其他玩人說某個零件或是板身很不錯很好用</a:t>
            </a:r>
            <a:endParaRPr lang="zh-TW" altLang="en-US" dirty="0"/>
          </a:p>
          <a:p>
            <a:pPr lvl="0">
              <a:spcBef>
                <a:spcPts val="1400"/>
              </a:spcBef>
            </a:pPr>
            <a:r>
              <a:rPr lang="zh-TW" altLang="en-US" dirty="0">
                <a:solidFill>
                  <a:srgbClr val="743CF5"/>
                </a:solidFill>
              </a:rPr>
              <a:t>說</a:t>
            </a:r>
            <a:r>
              <a:rPr lang="en-US" altLang="zh-TW" dirty="0">
                <a:solidFill>
                  <a:srgbClr val="743CF5"/>
                </a:solidFill>
              </a:rPr>
              <a:t>/</a:t>
            </a:r>
            <a:r>
              <a:rPr lang="zh-TW" altLang="en-US" dirty="0">
                <a:solidFill>
                  <a:srgbClr val="743CF5"/>
                </a:solidFill>
              </a:rPr>
              <a:t>做：</a:t>
            </a:r>
            <a:r>
              <a:rPr lang="zh-TW" altLang="en-US" dirty="0">
                <a:solidFill>
                  <a:srgbClr val="666666"/>
                </a:solidFill>
              </a:rPr>
              <a:t>上網查詢、詢問哪裡可以購買</a:t>
            </a:r>
            <a:endParaRPr lang="zh-TW" altLang="en-US" dirty="0"/>
          </a:p>
          <a:p>
            <a:pPr lvl="0">
              <a:spcBef>
                <a:spcPts val="1400"/>
              </a:spcBef>
            </a:pPr>
            <a:r>
              <a:rPr lang="zh-TW" altLang="en-US" dirty="0">
                <a:solidFill>
                  <a:srgbClr val="743CF5"/>
                </a:solidFill>
              </a:rPr>
              <a:t>痛點：</a:t>
            </a:r>
            <a:r>
              <a:rPr lang="zh-TW" altLang="en-US" dirty="0">
                <a:solidFill>
                  <a:srgbClr val="666666"/>
                </a:solidFill>
              </a:rPr>
              <a:t>已經知道自己的需求，但還是必須特地出門購買</a:t>
            </a:r>
            <a:endParaRPr lang="zh-TW" altLang="en-US" dirty="0"/>
          </a:p>
          <a:p>
            <a:pPr lvl="0">
              <a:spcBef>
                <a:spcPts val="1400"/>
              </a:spcBef>
            </a:pPr>
            <a:r>
              <a:rPr lang="zh-TW" altLang="en-US" dirty="0">
                <a:solidFill>
                  <a:srgbClr val="743CF5"/>
                </a:solidFill>
              </a:rPr>
              <a:t>想獲得什麼：</a:t>
            </a:r>
            <a:r>
              <a:rPr lang="zh-TW" altLang="en-US" dirty="0">
                <a:solidFill>
                  <a:srgbClr val="666666"/>
                </a:solidFill>
              </a:rPr>
              <a:t>能快速得到最新的產品資訊並且快速購買已經決定好的產品</a:t>
            </a:r>
            <a:endParaRPr lang="zh-TW" altLang="en-US" dirty="0"/>
          </a:p>
        </p:txBody>
      </p:sp>
      <p:sp>
        <p:nvSpPr>
          <p:cNvPr id="142" name="Google Shape;142;p8"/>
          <p:cNvSpPr txBox="1"/>
          <p:nvPr/>
        </p:nvSpPr>
        <p:spPr>
          <a:xfrm>
            <a:off x="5028239" y="1806518"/>
            <a:ext cx="2135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600" dirty="0">
                <a:solidFill>
                  <a:srgbClr val="333333"/>
                </a:solidFill>
              </a:rPr>
              <a:t>使用者Ｂ </a:t>
            </a:r>
            <a:r>
              <a:rPr lang="en-US" altLang="zh-TW" sz="1600" dirty="0">
                <a:solidFill>
                  <a:srgbClr val="333333"/>
                </a:solidFill>
              </a:rPr>
              <a:t>(</a:t>
            </a:r>
            <a:r>
              <a:rPr lang="zh-TW" altLang="en-US" sz="1600" dirty="0">
                <a:solidFill>
                  <a:srgbClr val="333333"/>
                </a:solidFill>
              </a:rPr>
              <a:t>滑板老手</a:t>
            </a:r>
            <a:r>
              <a:rPr lang="en-US" altLang="zh-TW" sz="1600" dirty="0">
                <a:solidFill>
                  <a:srgbClr val="333333"/>
                </a:solidFill>
              </a:rPr>
              <a:t>)</a:t>
            </a:r>
            <a:endParaRPr lang="zh-TW" altLang="en-US" sz="1600" dirty="0">
              <a:solidFill>
                <a:srgbClr val="333333"/>
              </a:solidFill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381739" y="277549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同理心地圖</a:t>
            </a:r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C0AB52-EC25-4D2C-B10F-FC5894023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46" y="2047523"/>
            <a:ext cx="480393" cy="97549"/>
          </a:xfrm>
          <a:prstGeom prst="rect">
            <a:avLst/>
          </a:prstGeom>
          <a:noFill/>
        </p:spPr>
      </p:pic>
      <p:pic>
        <p:nvPicPr>
          <p:cNvPr id="10" name="Google Shape;133;p7">
            <a:extLst>
              <a:ext uri="{FF2B5EF4-FFF2-40B4-BE49-F238E27FC236}">
                <a16:creationId xmlns:a16="http://schemas.microsoft.com/office/drawing/2014/main" id="{8A2B1957-3746-4D5F-8EEC-E67BA0A825E6}"/>
              </a:ext>
            </a:extLst>
          </p:cNvPr>
          <p:cNvPicPr preferRelativeResize="0"/>
          <p:nvPr/>
        </p:nvPicPr>
        <p:blipFill rotWithShape="1">
          <a:blip r:embed="rId6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30000" contrast="100000"/>
                    </a14:imgEffect>
                  </a14:imgLayer>
                </a14:imgProps>
              </a:ext>
            </a:extLst>
          </a:blip>
          <a:srcRect r="70073"/>
          <a:stretch/>
        </p:blipFill>
        <p:spPr>
          <a:xfrm>
            <a:off x="-1" y="1349406"/>
            <a:ext cx="5504283" cy="63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4FA22E-9BCD-4015-9799-DD62C3A6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6027753"/>
            <a:ext cx="1286933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2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656</Words>
  <Application>Microsoft Office PowerPoint</Application>
  <PresentationFormat>寬螢幕</PresentationFormat>
  <Paragraphs>64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佈景主題</vt:lpstr>
      <vt:lpstr>PowerPoint 簡報</vt:lpstr>
      <vt:lpstr>CONCEPT</vt:lpstr>
      <vt:lpstr>品牌 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19</cp:revision>
  <dcterms:created xsi:type="dcterms:W3CDTF">2020-01-12T07:06:41Z</dcterms:created>
  <dcterms:modified xsi:type="dcterms:W3CDTF">2020-01-16T05:08:15Z</dcterms:modified>
</cp:coreProperties>
</file>